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7561263" cy="10693400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978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956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935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913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489225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987070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484916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982761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0000"/>
    <a:srgbClr val="EB1937"/>
    <a:srgbClr val="E04A0E"/>
    <a:srgbClr val="0099CC"/>
    <a:srgbClr val="808000"/>
    <a:srgbClr val="996633"/>
    <a:srgbClr val="CCFF33"/>
    <a:srgbClr val="FF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80" d="100"/>
          <a:sy n="80" d="100"/>
        </p:scale>
        <p:origin x="-197" y="955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9300" y="744538"/>
            <a:ext cx="263048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B1B1A5F-871A-45D2-A256-8F2172AB85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97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956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935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913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6651ABB-20C9-47BC-ADC0-7A2B117F60FB}" type="slidenum">
              <a:rPr lang="fr-FR" smtClean="0"/>
              <a:pPr eaLnBrk="1" hangingPunct="1">
                <a:defRPr/>
              </a:pPr>
              <a:t>1</a:t>
            </a:fld>
            <a:endParaRPr lang="fr-FR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9300" y="744538"/>
            <a:ext cx="2630488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EDAFEAB-7C72-48C8-80BC-50574E620F01}" type="slidenum">
              <a:rPr lang="fr-FR" smtClean="0"/>
              <a:pPr eaLnBrk="1" hangingPunct="1">
                <a:defRPr/>
              </a:pPr>
              <a:t>2</a:t>
            </a:fld>
            <a:endParaRPr lang="fr-FR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9300" y="744538"/>
            <a:ext cx="2630488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ln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065784"/>
            <a:ext cx="6427074" cy="211640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5593471"/>
            <a:ext cx="5292884" cy="2522546"/>
          </a:xfrm>
        </p:spPr>
        <p:txBody>
          <a:bodyPr/>
          <a:lstStyle>
            <a:lvl1pPr marL="0" indent="0" algn="ctr">
              <a:buNone/>
              <a:defRPr/>
            </a:lvl1pPr>
            <a:lvl2pPr marL="497845" indent="0" algn="ctr">
              <a:buNone/>
              <a:defRPr/>
            </a:lvl2pPr>
            <a:lvl3pPr marL="995690" indent="0" algn="ctr">
              <a:buNone/>
              <a:defRPr/>
            </a:lvl3pPr>
            <a:lvl4pPr marL="1493535" indent="0" algn="ctr">
              <a:buNone/>
              <a:defRPr/>
            </a:lvl4pPr>
            <a:lvl5pPr marL="1991380" indent="0" algn="ctr">
              <a:buNone/>
              <a:defRPr/>
            </a:lvl5pPr>
            <a:lvl6pPr marL="2489225" indent="0" algn="ctr">
              <a:buNone/>
              <a:defRPr/>
            </a:lvl6pPr>
            <a:lvl7pPr marL="2987070" indent="0" algn="ctr">
              <a:buNone/>
              <a:defRPr/>
            </a:lvl7pPr>
            <a:lvl8pPr marL="3484916" indent="0" algn="ctr">
              <a:buNone/>
              <a:defRPr/>
            </a:lvl8pPr>
            <a:lvl9pPr marL="398276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FC240-0BCB-44B3-8AC5-0F79E3D8AE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291B-9D6F-4C40-81AF-D8D4C678E7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81916" y="395862"/>
            <a:ext cx="1701284" cy="842105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063" y="395862"/>
            <a:ext cx="4935824" cy="842105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8F8A4-7F08-4E48-9287-4F90B1AF3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5628-950D-42BF-8533-CF30B3C556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0" y="6342352"/>
            <a:ext cx="6427074" cy="196045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6850" y="4183108"/>
            <a:ext cx="6427074" cy="2159244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845" indent="0">
              <a:buNone/>
              <a:defRPr sz="2000"/>
            </a:lvl2pPr>
            <a:lvl3pPr marL="995690" indent="0">
              <a:buNone/>
              <a:defRPr sz="1700"/>
            </a:lvl3pPr>
            <a:lvl4pPr marL="1493535" indent="0">
              <a:buNone/>
              <a:defRPr sz="1500"/>
            </a:lvl4pPr>
            <a:lvl5pPr marL="1991380" indent="0">
              <a:buNone/>
              <a:defRPr sz="1500"/>
            </a:lvl5pPr>
            <a:lvl6pPr marL="2489225" indent="0">
              <a:buNone/>
              <a:defRPr sz="1500"/>
            </a:lvl6pPr>
            <a:lvl7pPr marL="2987070" indent="0">
              <a:buNone/>
              <a:defRPr sz="1500"/>
            </a:lvl7pPr>
            <a:lvl8pPr marL="3484916" indent="0">
              <a:buNone/>
              <a:defRPr sz="1500"/>
            </a:lvl8pPr>
            <a:lvl9pPr marL="3982761" indent="0">
              <a:buNone/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3EA5-4788-45A2-8B51-8ED9ACA5B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8063" y="2303194"/>
            <a:ext cx="3318554" cy="65137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64646" y="2303194"/>
            <a:ext cx="3318554" cy="651372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00BD-A16B-4736-B9EE-A2739DEB09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208942"/>
            <a:ext cx="3341309" cy="9219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130905"/>
            <a:ext cx="3341309" cy="56860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93" y="2208942"/>
            <a:ext cx="3341308" cy="9219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93" y="3130905"/>
            <a:ext cx="3341308" cy="56860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61E07-1436-4BFB-8BA9-B325DDF474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2893-DC09-4D64-A424-5B8F56EED3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FE750-3045-43BF-BC4D-0EC1165386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392435"/>
            <a:ext cx="2487166" cy="167255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392435"/>
            <a:ext cx="4226956" cy="842448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3" y="2064992"/>
            <a:ext cx="2487166" cy="6751922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3157B-4629-40B0-961F-5CE62A0588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498" y="6909582"/>
            <a:ext cx="4536758" cy="8157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498" y="882549"/>
            <a:ext cx="4536758" cy="592249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498" y="7725296"/>
            <a:ext cx="4536758" cy="1158452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611CE-13CC-464C-B936-7C36FE4751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063" y="428422"/>
            <a:ext cx="6805137" cy="178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8063" y="2495127"/>
            <a:ext cx="6805137" cy="705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8063" y="9737163"/>
            <a:ext cx="1764295" cy="74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3432" y="9737163"/>
            <a:ext cx="2394400" cy="74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8905" y="9737163"/>
            <a:ext cx="1764295" cy="74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cs typeface="+mn-cs"/>
              </a:defRPr>
            </a:lvl1pPr>
          </a:lstStyle>
          <a:p>
            <a:pPr>
              <a:defRPr/>
            </a:pPr>
            <a:fld id="{4703C326-3B4C-43CF-BFC1-3DB004AE75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9pPr>
    </p:titleStyle>
    <p:bodyStyle>
      <a:lvl1pPr marL="373384" indent="-373384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13" indent="-24892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2458" indent="-24892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40303" indent="-248923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8148" indent="-248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35993" indent="-248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33838" indent="-248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1683" indent="-248923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53" y="-19919"/>
            <a:ext cx="7607608" cy="1076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13079" y="5067976"/>
            <a:ext cx="1570047" cy="7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ctr"/>
            <a:r>
              <a:rPr lang="fr-FR" sz="2500" dirty="0" smtClean="0">
                <a:solidFill>
                  <a:schemeClr val="bg1"/>
                </a:solidFill>
                <a:latin typeface="Eurostile ExtendedTwo" pitchFamily="34" charset="0"/>
              </a:rPr>
              <a:t>Jumpy</a:t>
            </a:r>
          </a:p>
          <a:p>
            <a:pPr algn="ctr"/>
            <a:endParaRPr lang="fr-FR" sz="600" dirty="0" smtClean="0">
              <a:solidFill>
                <a:schemeClr val="bg1"/>
              </a:solidFill>
              <a:latin typeface="EurostileExtMed" pitchFamily="50" charset="0"/>
            </a:endParaRPr>
          </a:p>
          <a:p>
            <a:pPr algn="ctr"/>
            <a:r>
              <a:rPr lang="fr-FR" sz="1200" dirty="0" smtClean="0">
                <a:solidFill>
                  <a:schemeClr val="bg1"/>
                </a:solidFill>
                <a:latin typeface="Eurostile ExtendedTwo" pitchFamily="34" charset="0"/>
              </a:rPr>
              <a:t>FOURGON</a:t>
            </a:r>
            <a:endParaRPr lang="fr-FR" sz="1200" dirty="0">
              <a:solidFill>
                <a:schemeClr val="bg1"/>
              </a:solidFill>
              <a:latin typeface="Eurostile ExtendedTwo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84287" y="6642844"/>
            <a:ext cx="2520280" cy="720080"/>
          </a:xfrm>
          <a:prstGeom prst="round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fr-FR" sz="1100" i="1" dirty="0" smtClean="0">
                <a:solidFill>
                  <a:schemeClr val="bg1"/>
                </a:solidFill>
                <a:latin typeface="Eurostile ExtendedTwo" pitchFamily="34" charset="0"/>
              </a:rPr>
              <a:t>Froid positif ou négatif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  <a:latin typeface="Eurostile" pitchFamily="50" charset="0"/>
              </a:rPr>
              <a:t>compatible porte latérale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684287" y="7506940"/>
            <a:ext cx="2520280" cy="720080"/>
          </a:xfrm>
          <a:prstGeom prst="round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lvl="0" algn="ctr"/>
            <a:r>
              <a:rPr lang="fr-FR" sz="1100" i="1" dirty="0" smtClean="0">
                <a:solidFill>
                  <a:schemeClr val="bg1"/>
                </a:solidFill>
                <a:latin typeface="Eurostile ExtendedTwo" pitchFamily="34" charset="0"/>
              </a:rPr>
              <a:t>Palettisable</a:t>
            </a:r>
          </a:p>
          <a:p>
            <a:pPr lvl="0" algn="ctr"/>
            <a:r>
              <a:rPr lang="fr-FR" sz="1100" dirty="0" smtClean="0">
                <a:solidFill>
                  <a:schemeClr val="bg1"/>
                </a:solidFill>
                <a:latin typeface="Eurostile" pitchFamily="50" charset="0"/>
              </a:rPr>
              <a:t>entre passage de roues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684287" y="8371036"/>
            <a:ext cx="2520280" cy="720080"/>
          </a:xfrm>
          <a:prstGeom prst="round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fr-FR" sz="1100" i="1" dirty="0" smtClean="0">
                <a:solidFill>
                  <a:schemeClr val="bg1"/>
                </a:solidFill>
                <a:latin typeface="Eurostile ExtendedTwo" pitchFamily="34" charset="0"/>
              </a:rPr>
              <a:t>Sécurité &amp; confort</a:t>
            </a:r>
          </a:p>
          <a:p>
            <a:pPr lvl="0" algn="ctr"/>
            <a:r>
              <a:rPr lang="fr-FR" sz="1100" dirty="0" smtClean="0">
                <a:solidFill>
                  <a:schemeClr val="bg1"/>
                </a:solidFill>
                <a:latin typeface="Eurostile" pitchFamily="50" charset="0"/>
              </a:rPr>
              <a:t>cloison cabine d’origine</a:t>
            </a:r>
          </a:p>
        </p:txBody>
      </p:sp>
      <p:pic>
        <p:nvPicPr>
          <p:cNvPr id="9" name="Image 8" descr="07 - Citroen Jumpy fourgon - nouveau - 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015" y="234132"/>
            <a:ext cx="3780632" cy="2643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97" descr="Tarif 2016 EXE - DOS OK copie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45058" t="6346" b="65155"/>
          <a:stretch>
            <a:fillRect/>
          </a:stretch>
        </p:blipFill>
        <p:spPr>
          <a:xfrm>
            <a:off x="0" y="0"/>
            <a:ext cx="2988543" cy="412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Image 63" descr="Tarif 2016 EXE - DOS OK copi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60" t="6565" b="67510"/>
          <a:stretch>
            <a:fillRect/>
          </a:stretch>
        </p:blipFill>
        <p:spPr>
          <a:xfrm>
            <a:off x="-35792" y="-1"/>
            <a:ext cx="2736304" cy="3114453"/>
          </a:xfrm>
          <a:prstGeom prst="rect">
            <a:avLst/>
          </a:prstGeom>
        </p:spPr>
      </p:pic>
      <p:pic>
        <p:nvPicPr>
          <p:cNvPr id="59" name="Image 58" descr="Tarif 2016 EXE - DOS OK copie.jpg"/>
          <p:cNvPicPr>
            <a:picLocks noChangeAspect="1"/>
          </p:cNvPicPr>
          <p:nvPr/>
        </p:nvPicPr>
        <p:blipFill>
          <a:blip r:embed="rId3" cstate="print"/>
          <a:srcRect t="87040"/>
          <a:stretch>
            <a:fillRect/>
          </a:stretch>
        </p:blipFill>
        <p:spPr>
          <a:xfrm>
            <a:off x="349" y="9307140"/>
            <a:ext cx="7560564" cy="1385752"/>
          </a:xfrm>
          <a:prstGeom prst="rect">
            <a:avLst/>
          </a:prstGeom>
        </p:spPr>
      </p:pic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297851" y="52870"/>
            <a:ext cx="1517149" cy="71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EurostileExtMed" pitchFamily="50" charset="0"/>
              </a:rPr>
              <a:t>Jumpy</a:t>
            </a:r>
          </a:p>
          <a:p>
            <a:pPr algn="ctr"/>
            <a:endParaRPr lang="fr-FR" sz="400" dirty="0" smtClean="0">
              <a:solidFill>
                <a:schemeClr val="bg1"/>
              </a:solidFill>
              <a:latin typeface="EurostileExtMed" pitchFamily="50" charset="0"/>
            </a:endParaRPr>
          </a:p>
          <a:p>
            <a:pPr algn="ctr"/>
            <a:r>
              <a:rPr lang="fr-FR" baseline="30000" dirty="0" smtClean="0">
                <a:solidFill>
                  <a:schemeClr val="bg1"/>
                </a:solidFill>
                <a:latin typeface="EurostileExtMed" pitchFamily="50" charset="0"/>
              </a:rPr>
              <a:t>FOURGON</a:t>
            </a:r>
            <a:endParaRPr lang="fr-FR" baseline="30000" dirty="0">
              <a:solidFill>
                <a:schemeClr val="bg1"/>
              </a:solidFill>
              <a:latin typeface="EurostileExtMed" pitchFamily="50" charset="0"/>
            </a:endParaRPr>
          </a:p>
        </p:txBody>
      </p:sp>
      <p:sp>
        <p:nvSpPr>
          <p:cNvPr id="99" name="ZoneTexte 23"/>
          <p:cNvSpPr txBox="1">
            <a:spLocks noChangeArrowheads="1"/>
          </p:cNvSpPr>
          <p:nvPr/>
        </p:nvSpPr>
        <p:spPr bwMode="auto">
          <a:xfrm>
            <a:off x="0" y="10387260"/>
            <a:ext cx="7597055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fr-FR" sz="600" b="1" dirty="0" smtClean="0">
                <a:solidFill>
                  <a:schemeClr val="bg1">
                    <a:lumMod val="95000"/>
                  </a:schemeClr>
                </a:solidFill>
                <a:latin typeface="Eurostile" pitchFamily="50" charset="0"/>
              </a:rPr>
              <a:t>LAMBERET SAS | N°1 des véhicules utilitaires et industriels frigorifiques en Europe.</a:t>
            </a:r>
          </a:p>
          <a:p>
            <a:pPr algn="ctr"/>
            <a:endParaRPr lang="fr-FR" sz="100" dirty="0" smtClean="0">
              <a:solidFill>
                <a:schemeClr val="bg1">
                  <a:lumMod val="95000"/>
                </a:schemeClr>
              </a:solidFill>
              <a:latin typeface="Eurostile" pitchFamily="50" charset="0"/>
            </a:endParaRPr>
          </a:p>
          <a:p>
            <a:pPr algn="ctr"/>
            <a:r>
              <a:rPr lang="fr-FR" sz="600" dirty="0" smtClean="0">
                <a:solidFill>
                  <a:schemeClr val="bg1">
                    <a:lumMod val="95000"/>
                  </a:schemeClr>
                </a:solidFill>
                <a:latin typeface="Eurostile" pitchFamily="50" charset="0"/>
              </a:rPr>
              <a:t>129 route de Vonnas - BP 43 - 01380 Saint-Cyr/Menthon – France | +33 (0)3 85 30 85 30 | communication@lamberet.fr </a:t>
            </a:r>
            <a:endParaRPr lang="fr-FR" sz="600" dirty="0">
              <a:solidFill>
                <a:schemeClr val="bg1">
                  <a:lumMod val="95000"/>
                </a:schemeClr>
              </a:solidFill>
              <a:latin typeface="Eurostile" pitchFamily="50" charset="0"/>
            </a:endParaRPr>
          </a:p>
        </p:txBody>
      </p:sp>
      <p:pic>
        <p:nvPicPr>
          <p:cNvPr id="25" name="Image 24" descr="HACC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927" y="162124"/>
            <a:ext cx="489028" cy="478800"/>
          </a:xfrm>
          <a:prstGeom prst="rect">
            <a:avLst/>
          </a:prstGeom>
        </p:spPr>
      </p:pic>
      <p:pic>
        <p:nvPicPr>
          <p:cNvPr id="26" name="Image 25" descr="ISO 9001 black TM cofrac syst. management.jpg"/>
          <p:cNvPicPr>
            <a:picLocks noChangeAspect="1"/>
          </p:cNvPicPr>
          <p:nvPr/>
        </p:nvPicPr>
        <p:blipFill>
          <a:blip r:embed="rId5" cstate="print"/>
          <a:srcRect l="426" t="500" r="426" b="500"/>
          <a:stretch>
            <a:fillRect/>
          </a:stretch>
        </p:blipFill>
        <p:spPr>
          <a:xfrm>
            <a:off x="5796855" y="162124"/>
            <a:ext cx="576064" cy="479590"/>
          </a:xfrm>
          <a:prstGeom prst="rect">
            <a:avLst/>
          </a:prstGeom>
        </p:spPr>
      </p:pic>
      <p:pic>
        <p:nvPicPr>
          <p:cNvPr id="29" name="Image 28" descr="Site LAMBERET - Onglet SOCIETE - logo CEMAFROID pour iconographie QUALI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3146" y="162124"/>
            <a:ext cx="449893" cy="486000"/>
          </a:xfrm>
          <a:prstGeom prst="rect">
            <a:avLst/>
          </a:prstGeom>
        </p:spPr>
      </p:pic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3060551" y="174109"/>
          <a:ext cx="2592288" cy="429480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2592288"/>
              </a:tblGrid>
              <a:tr h="349184">
                <a:tc>
                  <a:txBody>
                    <a:bodyPr/>
                    <a:lstStyle/>
                    <a:p>
                      <a:pPr algn="just"/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Cette carrosserie est destinée au transport sous température dirigée, en conformité avec la règlementation ATP en vigueur.</a:t>
                      </a:r>
                    </a:p>
                  </a:txBody>
                  <a:tcPr marL="0" marR="0" marT="0" marB="18000" anchor="ctr">
                    <a:noFill/>
                  </a:tcPr>
                </a:tc>
              </a:tr>
            </a:tbl>
          </a:graphicData>
        </a:graphic>
      </p:graphicFrame>
      <p:pic>
        <p:nvPicPr>
          <p:cNvPr id="23" name="Image 22" descr="07 - Citroen Jumpy fourgon - nouveau - H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306" y="810196"/>
            <a:ext cx="1543149" cy="107893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6215" y="8690426"/>
            <a:ext cx="38164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smtClean="0">
                <a:solidFill>
                  <a:schemeClr val="accent3">
                    <a:lumMod val="50000"/>
                  </a:schemeClr>
                </a:solidFill>
                <a:latin typeface="Eurostile" pitchFamily="50" charset="0"/>
              </a:rPr>
              <a:t>**  Versions charge utile augmentée en XS et M: + 35 mm de hauteur hors tout</a:t>
            </a:r>
            <a:endParaRPr lang="fr-FR" sz="600" dirty="0">
              <a:solidFill>
                <a:schemeClr val="accent3">
                  <a:lumMod val="50000"/>
                </a:schemeClr>
              </a:solidFill>
              <a:latin typeface="Eurostile" pitchFamily="50" charset="0"/>
            </a:endParaRPr>
          </a:p>
        </p:txBody>
      </p:sp>
      <p:graphicFrame>
        <p:nvGraphicFramePr>
          <p:cNvPr id="31" name="Group 157"/>
          <p:cNvGraphicFramePr>
            <a:graphicFrameLocks noGrp="1"/>
          </p:cNvGraphicFramePr>
          <p:nvPr/>
        </p:nvGraphicFramePr>
        <p:xfrm>
          <a:off x="-2" y="6498825"/>
          <a:ext cx="7561264" cy="2160246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3054646"/>
                <a:gridCol w="1502206"/>
                <a:gridCol w="1502206"/>
                <a:gridCol w="1502206"/>
              </a:tblGrid>
              <a:tr h="1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Dimensions indicatives (m) *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XS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M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XL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Longueur hors tout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4.60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4.96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5.30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Longueur utile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1.77</a:t>
                      </a:r>
                      <a:endParaRPr kumimoji="0" lang="fr-FR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2.13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2.47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Largeur utile maxi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1.36</a:t>
                      </a:r>
                      <a:endParaRPr kumimoji="0" lang="fr-FR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1.36</a:t>
                      </a:r>
                      <a:endParaRPr kumimoji="0" lang="fr-FR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1.36</a:t>
                      </a:r>
                      <a:endParaRPr kumimoji="0" lang="fr-FR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Largeur passage de roues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1.21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Hauteur hors tout </a:t>
                      </a:r>
                      <a:r>
                        <a:rPr kumimoji="0" lang="fr-FR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isotherme | Kerstner | Carrier-TK**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1.90 | 2.03 | 2.06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1.89 | 2.02 | 2.05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1.93 | 2.06 | 2.09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Hauteur utile maxi </a:t>
                      </a:r>
                      <a:r>
                        <a:rPr kumimoji="0" lang="fr-FR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hors évaporateur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1.08 à 1.15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Hauteur seuil de chargement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0.68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Largeur | Hauteur portes arrière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1.20 | 1.08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58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Largeur | Hauteur porte latérale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0.67 | 1.05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0.85 | 1.05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0.85 | 1.05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Volume utile (m</a:t>
                      </a:r>
                      <a:r>
                        <a:rPr kumimoji="0" lang="fr-FR" sz="9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3</a:t>
                      </a: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) | Nb </a:t>
                      </a:r>
                      <a:r>
                        <a:rPr kumimoji="0" lang="fr-FR" sz="9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Eurobox</a:t>
                      </a: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 60X40X32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2.80 | 24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3.30 | 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3.90 | 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Masse (kg) </a:t>
                      </a:r>
                      <a:r>
                        <a:rPr kumimoji="0" lang="fr-FR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</a:rPr>
                        <a:t>hors options et groupe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urostile" pitchFamily="50" charset="0"/>
                        <a:cs typeface="Arial" pitchFamily="34" charset="0"/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2916535" y="810195"/>
          <a:ext cx="4536504" cy="5256584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4536504"/>
              </a:tblGrid>
              <a:tr h="195250">
                <a:tc>
                  <a:txBody>
                    <a:bodyPr/>
                    <a:lstStyle/>
                    <a:p>
                      <a:pPr algn="just"/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VEHICULE DE BASE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A TRANSFORMER</a:t>
                      </a:r>
                      <a:endParaRPr lang="fr-FR" sz="900" b="1" dirty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</a:txBody>
                  <a:tcPr marL="144000" marR="72000" marT="18000" marB="18000">
                    <a:noFill/>
                  </a:tcPr>
                </a:tc>
              </a:tr>
              <a:tr h="1552795">
                <a:tc>
                  <a:txBody>
                    <a:bodyPr/>
                    <a:lstStyle/>
                    <a:p>
                      <a:pPr algn="just"/>
                      <a:r>
                        <a:rPr lang="fr-FR" sz="8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Jumpy Fourgon XS, M ou XL.</a:t>
                      </a: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Avec: porte latérale droite,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c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loison cabine tôlée, prise transformateur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QC01 ou QC06.</a:t>
                      </a:r>
                      <a:endParaRPr lang="fr-FR" sz="8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Compatible attelage remorque si posé avant transformation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et QC06.</a:t>
                      </a:r>
                      <a:endParaRPr lang="fr-FR" sz="8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algn="just"/>
                      <a:endParaRPr lang="fr-FR" sz="1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Si groupe frigorifique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électrique: </a:t>
                      </a:r>
                    </a:p>
                    <a:p>
                      <a:pPr algn="just"/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avec batterie et alternateur renforcé BQ01, avec ou sans climatisation.</a:t>
                      </a: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Si groupe frigorifique poulie-moteur:</a:t>
                      </a: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Sans alternateur réversible 180 </a:t>
                      </a:r>
                      <a:r>
                        <a:rPr lang="fr-FR" sz="800" b="0" dirty="0" err="1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Amps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.</a:t>
                      </a: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1.6 HDI 95 | 115: avec ou sans climatisation.</a:t>
                      </a: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2.0 HDI 120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|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150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|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180: avec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ou sans climatisation, sans BVA.</a:t>
                      </a:r>
                    </a:p>
                    <a:p>
                      <a:pPr algn="just"/>
                      <a:endParaRPr lang="fr-FR" sz="1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Tous: sans Stop&amp;Start ou désactivable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a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vec QC01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ou QC06.</a:t>
                      </a:r>
                      <a:endParaRPr lang="fr-FR" sz="8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algn="just"/>
                      <a:r>
                        <a:rPr lang="fr-FR" sz="6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Données indicatives – Consultez</a:t>
                      </a:r>
                      <a:r>
                        <a:rPr lang="fr-FR" sz="6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nous </a:t>
                      </a:r>
                      <a:r>
                        <a:rPr lang="fr-FR" sz="6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pour vérifier la compatibilité, le délai et le dimensionnement du groupe.</a:t>
                      </a:r>
                    </a:p>
                  </a:txBody>
                  <a:tcPr marL="144000" marR="72000" marT="18000" marB="18000">
                    <a:noFill/>
                  </a:tcPr>
                </a:tc>
              </a:tr>
              <a:tr h="195250">
                <a:tc>
                  <a:txBody>
                    <a:bodyPr/>
                    <a:lstStyle/>
                    <a:p>
                      <a:pPr algn="just"/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CARROSSERIE &amp; ISOLATION LAMBERET</a:t>
                      </a:r>
                      <a:endParaRPr lang="fr-FR" sz="900" b="1" dirty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</a:txBody>
                  <a:tcPr marL="144000" marR="72000" marT="18000" marB="18000">
                    <a:noFill/>
                  </a:tcPr>
                </a:tc>
              </a:tr>
              <a:tr h="1466875">
                <a:tc>
                  <a:txBody>
                    <a:bodyPr/>
                    <a:lstStyle/>
                    <a:p>
                      <a:pPr algn="just"/>
                      <a:r>
                        <a:rPr lang="fr-FR" sz="8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Cellule</a:t>
                      </a:r>
                      <a:r>
                        <a:rPr lang="fr-FR" sz="800" b="1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intégrée</a:t>
                      </a:r>
                      <a:r>
                        <a:rPr lang="fr-FR" sz="8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de qualité ATP Isotherme Renforcé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constituée d’un système étanche de panneaux composites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moulés monoblocs, </a:t>
                      </a:r>
                      <a:r>
                        <a:rPr lang="fr-FR" sz="8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de technologie et fabrication Lamberet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.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</a:t>
                      </a:r>
                    </a:p>
                    <a:p>
                      <a:pPr algn="just"/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Âme polyuréthane à très haut pouvoir isolant, traité hydrophobe. Parois internes en polyester indéformable revêtu de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gel-coat antibactérien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. Faces latérales avec inserts noyés, prédisposant à la pose d’aménagements.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Charge utile et résistance optimisées.</a:t>
                      </a:r>
                    </a:p>
                    <a:p>
                      <a:pPr algn="just"/>
                      <a:endParaRPr lang="fr-FR" sz="100" b="0" baseline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Plancher renforcé anti-usure, revêtement polyester lisse gris formant bac, avec 2 écoulements intégrés au drain avant.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Passage de roues dimension </a:t>
                      </a:r>
                      <a:r>
                        <a:rPr lang="fr-FR" sz="800" b="0" dirty="0" err="1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Europalette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.</a:t>
                      </a:r>
                    </a:p>
                    <a:p>
                      <a:pPr algn="just"/>
                      <a:endParaRPr lang="fr-FR" sz="1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algn="just"/>
                      <a:r>
                        <a:rPr lang="fr-FR" sz="8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De série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: plafonnier d’éclairage LED, joints doubles sur ouvertures, déverrouillage intérieur de secours, protections antichoc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sur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seuils et caissons de roues. </a:t>
                      </a:r>
                    </a:p>
                    <a:p>
                      <a:pPr algn="just"/>
                      <a:endParaRPr lang="fr-FR" sz="1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Transformation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homologuée RCE, éligible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certificats de carrossage et vétérinaire.</a:t>
                      </a:r>
                    </a:p>
                  </a:txBody>
                  <a:tcPr marL="144000" marR="72000" marT="18000" marB="18000">
                    <a:noFill/>
                  </a:tcPr>
                </a:tc>
              </a:tr>
              <a:tr h="195250">
                <a:tc>
                  <a:txBody>
                    <a:bodyPr/>
                    <a:lstStyle/>
                    <a:p>
                      <a:pPr algn="just"/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GROUPE FRIGORIFIQUE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| CARRIER, DELPHI, KERSTNER, THERMOKING </a:t>
                      </a: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…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</a:txBody>
                  <a:tcPr marL="144000" marR="72000" marT="18000" marB="18000">
                    <a:noFill/>
                  </a:tcPr>
                </a:tc>
              </a:tr>
              <a:tr h="865430">
                <a:tc>
                  <a:txBody>
                    <a:bodyPr/>
                    <a:lstStyle/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Groupe froid classes A/POSITIF ou C/NÉGATIF.</a:t>
                      </a: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Puissance et technologie (électrique ou poulie-moteur) adaptées selon utilisation.</a:t>
                      </a:r>
                    </a:p>
                    <a:p>
                      <a:pPr algn="just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Montage aérodynamique encastré au dessus de la zone de chargement optimisant l’insonorisation ; commande digitale au tableau de bord. </a:t>
                      </a:r>
                    </a:p>
                    <a:p>
                      <a:pPr algn="just"/>
                      <a:r>
                        <a:rPr lang="fr-FR" sz="8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Options de groupe: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Bi-mode </a:t>
                      </a:r>
                      <a:r>
                        <a:rPr lang="fr-FR" sz="800" b="0" dirty="0" err="1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route|secteur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, peinture capot de groupe, mode chauffage, enregistreur de température, contacteur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de porte, </a:t>
                      </a:r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certification Pharma,</a:t>
                      </a:r>
                      <a:r>
                        <a:rPr lang="fr-FR" sz="800" b="0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multi-température…</a:t>
                      </a:r>
                      <a:endParaRPr lang="fr-FR" sz="800" b="0" dirty="0" smtClean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</a:txBody>
                  <a:tcPr marL="144000" marR="72000" marT="18000" marB="18000">
                    <a:noFill/>
                  </a:tcPr>
                </a:tc>
              </a:tr>
              <a:tr h="195250">
                <a:tc>
                  <a:txBody>
                    <a:bodyPr/>
                    <a:lstStyle/>
                    <a:p>
                      <a:pPr algn="just"/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AMENAGEMENTS | TRAITEUR, DISTRIBUTION, VIANDE,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 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MAREE, SANTE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latin typeface="Eurostile" pitchFamily="50" charset="0"/>
                        </a:rPr>
                        <a:t>…</a:t>
                      </a:r>
                      <a:endParaRPr lang="fr-FR" sz="900" b="0" dirty="0">
                        <a:solidFill>
                          <a:schemeClr val="tx1"/>
                        </a:solidFill>
                        <a:latin typeface="Eurostile" pitchFamily="50" charset="0"/>
                      </a:endParaRPr>
                    </a:p>
                  </a:txBody>
                  <a:tcPr marL="144000" marR="72000" marT="18000" marB="18000">
                    <a:noFill/>
                  </a:tcPr>
                </a:tc>
              </a:tr>
              <a:tr h="590484">
                <a:tc>
                  <a:txBody>
                    <a:bodyPr/>
                    <a:lstStyle/>
                    <a:p>
                      <a:pPr marL="0" marR="0" lvl="0" indent="0" algn="just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rostile" pitchFamily="50" charset="0"/>
                          <a:cs typeface="Arial" charset="0"/>
                        </a:rPr>
                        <a:t>Revêtement de plancher aluminium damier ou gel-coat antidérapant corindon ; étagères réglables et relevables ; étage intermédiaire à clayettes ajourées amovibles ; seuil marée et écoulements supplémentaires ; lisses de protection aluminium ; rails d’arrimage ; penderies ; rideaux anti-déperdition ; cloison fixe (ATP multi) ou souple (ATP mono) ; publicité…</a:t>
                      </a:r>
                    </a:p>
                  </a:txBody>
                  <a:tcPr marL="144000" marR="72000" marT="18000" marB="18000">
                    <a:noFill/>
                  </a:tcPr>
                </a:tc>
              </a:tr>
            </a:tbl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36215" y="4554612"/>
            <a:ext cx="2952328" cy="20826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fr-FR" sz="700" dirty="0" smtClean="0">
                <a:latin typeface="Eurostile-Condensed" pitchFamily="34" charset="0"/>
              </a:rPr>
              <a:t>Groupe encastré Carrier | Thermoking          Groupe extra-plat Kerstner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68263" y="6002532"/>
            <a:ext cx="2736304" cy="20826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fr-FR" sz="700" dirty="0" smtClean="0">
                <a:latin typeface="Eurostile-Condensed" pitchFamily="34" charset="0"/>
              </a:rPr>
              <a:t>Eclairage LED                                 Etage intermédiaire</a:t>
            </a:r>
          </a:p>
        </p:txBody>
      </p:sp>
      <p:pic>
        <p:nvPicPr>
          <p:cNvPr id="36" name="Picture 3" descr="D:\Travail\INTERNE\SALONS\IAA 2016\Presse\Pictures\Lamberet IAA 2016 - Press book\PSA K0 - fourgon frigo - Premiere Mondiale\Peugeot Expert fourgon standard frigo Lamberet-008.pn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9953" t="18483" r="9005" b="18957"/>
          <a:stretch>
            <a:fillRect/>
          </a:stretch>
        </p:blipFill>
        <p:spPr bwMode="auto">
          <a:xfrm>
            <a:off x="108223" y="2106340"/>
            <a:ext cx="2772519" cy="1605142"/>
          </a:xfrm>
          <a:prstGeom prst="rect">
            <a:avLst/>
          </a:prstGeom>
          <a:noFill/>
        </p:spPr>
      </p:pic>
      <p:pic>
        <p:nvPicPr>
          <p:cNvPr id="37" name="Picture 2" descr="\\Srvfich\photos marketing\Axel\Argumentaires\Nouveau capot de groupe\Photos\Groupe\Détourées\DSCN1211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 t="17778" r="5000" b="20000"/>
          <a:stretch>
            <a:fillRect/>
          </a:stretch>
        </p:blipFill>
        <p:spPr bwMode="auto">
          <a:xfrm>
            <a:off x="180231" y="3906540"/>
            <a:ext cx="1296144" cy="636703"/>
          </a:xfrm>
          <a:prstGeom prst="rect">
            <a:avLst/>
          </a:prstGeom>
          <a:noFill/>
        </p:spPr>
      </p:pic>
      <p:pic>
        <p:nvPicPr>
          <p:cNvPr id="38" name="Picture 8" descr="D:\Travail\INTERNE\BROCHURES\SOURCES FR\Mise a jour 2015\PEUGEOT\PEUGEOT K0 Fourgon\Brochures K0 2017\K0 Expert Jumpy Proace - Eclairage LED.JPG"/>
          <p:cNvPicPr>
            <a:picLocks noChangeAspect="1" noChangeArrowheads="1"/>
          </p:cNvPicPr>
          <p:nvPr/>
        </p:nvPicPr>
        <p:blipFill>
          <a:blip r:embed="rId10" cstate="print">
            <a:lum bright="10000" contrast="10000"/>
          </a:blip>
          <a:srcRect l="5882"/>
          <a:stretch>
            <a:fillRect/>
          </a:stretch>
        </p:blipFill>
        <p:spPr bwMode="auto">
          <a:xfrm>
            <a:off x="180231" y="4986660"/>
            <a:ext cx="1296144" cy="1004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9" name="Picture 9" descr="D:\Travail\INTERNE\BROCHURES\SOURCES FR\Mise a jour 2015\PEUGEOT\PEUGEOT K0 Fourgon\Brochures K0 2017\K0 Expert Jumpy Proace - Option etage.JPG"/>
          <p:cNvPicPr>
            <a:picLocks noChangeAspect="1" noChangeArrowheads="1"/>
          </p:cNvPicPr>
          <p:nvPr/>
        </p:nvPicPr>
        <p:blipFill>
          <a:blip r:embed="rId11" cstate="print">
            <a:lum bright="10000"/>
          </a:blip>
          <a:srcRect l="10714" t="7143" r="8929"/>
          <a:stretch>
            <a:fillRect/>
          </a:stretch>
        </p:blipFill>
        <p:spPr bwMode="auto">
          <a:xfrm>
            <a:off x="1620391" y="4986660"/>
            <a:ext cx="1224136" cy="99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" name="Image 40" descr="07 - Citroen Jumpy fourgon - nouveau - HD.png"/>
          <p:cNvPicPr>
            <a:picLocks noChangeAspect="1"/>
          </p:cNvPicPr>
          <p:nvPr/>
        </p:nvPicPr>
        <p:blipFill>
          <a:blip r:embed="rId12" cstate="print"/>
          <a:srcRect l="15345" r="56290" b="78026"/>
          <a:stretch>
            <a:fillRect/>
          </a:stretch>
        </p:blipFill>
        <p:spPr>
          <a:xfrm>
            <a:off x="1548383" y="3834532"/>
            <a:ext cx="1296144" cy="702078"/>
          </a:xfrm>
          <a:prstGeom prst="rect">
            <a:avLst/>
          </a:prstGeom>
        </p:spPr>
      </p:pic>
      <p:sp>
        <p:nvSpPr>
          <p:cNvPr id="44" name="ZoneTexte 23"/>
          <p:cNvSpPr txBox="1">
            <a:spLocks noChangeArrowheads="1"/>
          </p:cNvSpPr>
          <p:nvPr/>
        </p:nvSpPr>
        <p:spPr bwMode="auto">
          <a:xfrm>
            <a:off x="-35793" y="8803084"/>
            <a:ext cx="7561263" cy="17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fr-FR" sz="500" dirty="0" smtClean="0">
                <a:solidFill>
                  <a:schemeClr val="accent3">
                    <a:lumMod val="50000"/>
                  </a:schemeClr>
                </a:solidFill>
                <a:latin typeface="EurostileConReg" pitchFamily="50" charset="0"/>
              </a:rPr>
              <a:t>*     Données selon versions. Document </a:t>
            </a:r>
            <a:r>
              <a:rPr lang="fr-FR" sz="500" dirty="0">
                <a:solidFill>
                  <a:schemeClr val="accent3">
                    <a:lumMod val="50000"/>
                  </a:schemeClr>
                </a:solidFill>
                <a:latin typeface="EurostileConReg" pitchFamily="50" charset="0"/>
              </a:rPr>
              <a:t>non contractuel. Visuels pouvant présenter des équipements optionnels. Dans le cadre de </a:t>
            </a:r>
            <a:r>
              <a:rPr lang="fr-FR" sz="500" dirty="0" smtClean="0">
                <a:solidFill>
                  <a:schemeClr val="accent3">
                    <a:lumMod val="50000"/>
                  </a:schemeClr>
                </a:solidFill>
                <a:latin typeface="EurostileConReg" pitchFamily="50" charset="0"/>
              </a:rPr>
              <a:t>sa </a:t>
            </a:r>
            <a:r>
              <a:rPr lang="fr-FR" sz="500" dirty="0">
                <a:solidFill>
                  <a:schemeClr val="accent3">
                    <a:lumMod val="50000"/>
                  </a:schemeClr>
                </a:solidFill>
                <a:latin typeface="EurostileConReg" pitchFamily="50" charset="0"/>
              </a:rPr>
              <a:t>politique d’améliorations continues, LAMBERET se réserve le droit de modifier les caractéristiques des transformations sans préavis. Crédit photos: LAMBERET SAS </a:t>
            </a:r>
            <a:r>
              <a:rPr lang="fr-FR" sz="500" dirty="0" smtClean="0">
                <a:solidFill>
                  <a:schemeClr val="accent3">
                    <a:lumMod val="50000"/>
                  </a:schemeClr>
                </a:solidFill>
                <a:latin typeface="EurostileConReg" pitchFamily="50" charset="0"/>
              </a:rPr>
              <a:t>– 01/2019</a:t>
            </a:r>
            <a:endParaRPr lang="fr-FR" sz="500" dirty="0">
              <a:solidFill>
                <a:schemeClr val="accent3">
                  <a:lumMod val="50000"/>
                </a:schemeClr>
              </a:solidFill>
              <a:latin typeface="EurostileConReg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17981</TotalTime>
  <Words>674</Words>
  <Application>Microsoft Office PowerPoint</Application>
  <PresentationFormat>Personnalisé</PresentationFormat>
  <Paragraphs>96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Modèle par défaut</vt:lpstr>
      <vt:lpstr>Diapositive 1</vt:lpstr>
      <vt:lpstr>Diapositive 2</vt:lpstr>
    </vt:vector>
  </TitlesOfParts>
  <Company>PSA PEUGEOT CITROEN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P052210</dc:creator>
  <cp:lastModifiedBy>qwiedemann</cp:lastModifiedBy>
  <cp:revision>681</cp:revision>
  <dcterms:created xsi:type="dcterms:W3CDTF">2006-09-06T07:09:11Z</dcterms:created>
  <dcterms:modified xsi:type="dcterms:W3CDTF">2019-01-21T11:19:13Z</dcterms:modified>
</cp:coreProperties>
</file>